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35245-781B-98F1-0D62-DE979FCAB864}" v="994" dt="2025-04-26T07:52:48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56980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8053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9848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60284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86539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58771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95161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68209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105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4329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09653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SWETHA C 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6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7442-6E36-1BD1-0F50-FAD29C52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159052-76D6-28AE-7B66-935A6933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778" y="2478088"/>
            <a:ext cx="5822407" cy="36941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A7927-C529-F4F6-1ACD-60406CA7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7C38-B66B-48FB-B6D1-F418C37B8E1B}" type="datetime1"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74213-7432-0E65-EDF1-BC23EF8C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132292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6708-71BA-28CC-D369-AC8A4018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68E0-E1E9-F66C-E826-F259324F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Stochastic Gradient Descent</a:t>
            </a:r>
          </a:p>
          <a:p>
            <a:r>
              <a:rPr lang="en-US" dirty="0"/>
              <a:t>Batch Gradient Descent</a:t>
            </a:r>
          </a:p>
          <a:p>
            <a:r>
              <a:rPr lang="en-US" dirty="0"/>
              <a:t>Mini-batch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9562-C457-A020-6885-BD39FEA4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32A2-7E9A-4A63-839F-2A5268C27E32}" type="datetime1"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C885F-57E8-C15B-5BF1-BC2706440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1902859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28F5F-9FE6-027A-FBBD-1A999B33C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9C9B-E29F-0B26-5521-9CE0AE8D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F9BF7-A621-6CC7-E38A-DFCFD473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478024"/>
            <a:ext cx="5541264" cy="36941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933BC-5D45-5CCE-CCB5-88329150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32A2-7E9A-4A63-839F-2A5268C27E32}" type="datetime1"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FBB4-8B44-58F4-2F17-90A21F2C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338359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B20B-4707-88A3-7990-31AA5DA9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BDA1-611D-F7A4-9752-AF0D09CE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Gradient descent is an optimization algorithm.</a:t>
            </a:r>
          </a:p>
          <a:p>
            <a:r>
              <a:rPr lang="en-US" dirty="0"/>
              <a:t>It aims at minimizing the loss or cost function by iteratively updating the model's parameters in the opposite direction of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DE9FA-FEB5-C517-A8A2-78F2151D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0F6C-575D-4F68-913E-BB992379B396}" type="datetime1"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1B57F-9F7D-424E-D371-71AE8943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94821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22E5-8839-FC8C-9351-DB1996C4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of Linear Regression</a:t>
            </a:r>
          </a:p>
        </p:txBody>
      </p:sp>
      <p:pic>
        <p:nvPicPr>
          <p:cNvPr id="7" name="Content Placeholder 6" descr="equation">
            <a:extLst>
              <a:ext uri="{FF2B5EF4-FFF2-40B4-BE49-F238E27FC236}">
                <a16:creationId xmlns:a16="http://schemas.microsoft.com/office/drawing/2014/main" id="{8498B684-B028-1E4E-7A96-318B8A08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3429" y="3702799"/>
            <a:ext cx="1735696" cy="8153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9F8BF-2B4B-467F-27FE-97DB10BF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AA2-D7D6-4215-9740-679A195B972A}" type="datetime1"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1CE9C-54F1-79BB-76C1-A02DF2C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pic>
        <p:nvPicPr>
          <p:cNvPr id="6" name="Graphic 7" descr="equation">
            <a:extLst>
              <a:ext uri="{FF2B5EF4-FFF2-40B4-BE49-F238E27FC236}">
                <a16:creationId xmlns:a16="http://schemas.microsoft.com/office/drawing/2014/main" id="{8639DA79-A7ED-7F34-E2C7-49951076E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1362" y="3278221"/>
            <a:ext cx="4626600" cy="16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5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6B65-C1A5-36A8-D53E-E8B43C48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833C-F3B7-F064-B3A3-C5D1BED60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STEP 1 : Take the partial derivative of loss function for each parameter m and b.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sz="1200" cap="all" dirty="0">
                <a:solidFill>
                  <a:srgbClr val="FFFFFF"/>
                </a:solidFill>
                <a:ea typeface="+mn-lt"/>
                <a:cs typeface="+mn-lt"/>
              </a:rPr>
              <a:t>Download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7DAD-98B4-E523-48F5-3A52E040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A4D8-DC65-463C-85DE-4365801216F0}" type="datetime1"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0EB26-DEF3-DBCE-AF47-54433C2B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pic>
        <p:nvPicPr>
          <p:cNvPr id="9" name="Graphic 8" descr="equation">
            <a:extLst>
              <a:ext uri="{FF2B5EF4-FFF2-40B4-BE49-F238E27FC236}">
                <a16:creationId xmlns:a16="http://schemas.microsoft.com/office/drawing/2014/main" id="{F3D99392-62AE-BF29-554C-62A43ADF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266" y="4097158"/>
            <a:ext cx="4578706" cy="14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8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D9FD-70C9-63C7-DDA6-43400C65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 derivate of L </a:t>
            </a:r>
            <a:r>
              <a:rPr lang="en-US" dirty="0" err="1"/>
              <a:t>wrt</a:t>
            </a:r>
            <a:r>
              <a:rPr lang="en-US" dirty="0"/>
              <a:t> m and 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3B5E-AF7E-795B-F18C-849DF27E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8279-8004-457A-8FBC-5A8B26592CD8}" type="datetime1"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BBA3C-2CBA-D232-3296-1CFBAF1B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pic>
        <p:nvPicPr>
          <p:cNvPr id="9" name="Content Placeholder 8" descr="equation">
            <a:extLst>
              <a:ext uri="{FF2B5EF4-FFF2-40B4-BE49-F238E27FC236}">
                <a16:creationId xmlns:a16="http://schemas.microsoft.com/office/drawing/2014/main" id="{E0CAF82C-CF4E-ABCC-B34C-FB3A38FC4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957" y="2499630"/>
            <a:ext cx="6868866" cy="924997"/>
          </a:xfrm>
        </p:spPr>
      </p:pic>
      <p:pic>
        <p:nvPicPr>
          <p:cNvPr id="10" name="Graphic 9" descr="equation">
            <a:extLst>
              <a:ext uri="{FF2B5EF4-FFF2-40B4-BE49-F238E27FC236}">
                <a16:creationId xmlns:a16="http://schemas.microsoft.com/office/drawing/2014/main" id="{02B50379-7584-9CD1-D713-83EB45C8E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805" y="4715881"/>
            <a:ext cx="7285685" cy="9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8CE6-6023-D935-B915-ECD58FC4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9113-4AD3-88DB-90BC-EE9B041D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Step 2 : Assume random values for parameters initially </a:t>
            </a:r>
          </a:p>
          <a:p>
            <a:pPr marL="0" indent="0">
              <a:buNone/>
            </a:pPr>
            <a:r>
              <a:rPr lang="en-US" dirty="0"/>
              <a:t> m=1 and b=0</a:t>
            </a:r>
          </a:p>
          <a:p>
            <a:r>
              <a:rPr lang="en-US" dirty="0"/>
              <a:t>Step 3 : Plug the parameter values into the gradient.</a:t>
            </a:r>
          </a:p>
          <a:p>
            <a:r>
              <a:rPr lang="en-US" dirty="0"/>
              <a:t>Step 4 : Calculate the step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EE6B9-39B3-C95B-81D2-84F3FBD5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442E-0155-42DE-9363-888B0D273802}" type="datetime1"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A44C2-6D92-D9CD-AC2E-621DBBEC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pic>
        <p:nvPicPr>
          <p:cNvPr id="6" name="Graphic 5" descr="equation">
            <a:extLst>
              <a:ext uri="{FF2B5EF4-FFF2-40B4-BE49-F238E27FC236}">
                <a16:creationId xmlns:a16="http://schemas.microsoft.com/office/drawing/2014/main" id="{2C87FA85-3C0D-9519-1826-896FEFC5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6793" y="4908996"/>
            <a:ext cx="4198780" cy="4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4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F09B-86DE-3A9A-87D6-BD2552D1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677C6-DF04-C8F4-AFB2-F1673BA8C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Step 5 : Calculate new parameters</a:t>
            </a:r>
          </a:p>
          <a:p>
            <a:pPr marL="0" indent="0">
              <a:buNone/>
            </a:pPr>
            <a:r>
              <a:rPr lang="en-US" dirty="0" err="1"/>
              <a:t>New_parameter</a:t>
            </a:r>
            <a:r>
              <a:rPr lang="en-US" dirty="0"/>
              <a:t> = </a:t>
            </a:r>
            <a:r>
              <a:rPr lang="en-US" dirty="0" err="1"/>
              <a:t>old_parameter</a:t>
            </a:r>
            <a:r>
              <a:rPr lang="en-US" dirty="0"/>
              <a:t> – </a:t>
            </a:r>
            <a:r>
              <a:rPr lang="en-US" dirty="0" err="1"/>
              <a:t>step_size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3D45-B6F8-A9C6-6428-CED206A3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9A3CB-53B3-4D3A-8054-73A674B144F7}" type="datetime1"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66FC-5D42-18D0-C0BE-933A2C8A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  <p:pic>
        <p:nvPicPr>
          <p:cNvPr id="6" name="Graphic 5" descr="equation">
            <a:extLst>
              <a:ext uri="{FF2B5EF4-FFF2-40B4-BE49-F238E27FC236}">
                <a16:creationId xmlns:a16="http://schemas.microsoft.com/office/drawing/2014/main" id="{3C8E393E-CA93-B94F-6986-147B6115C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3304" y="4018209"/>
            <a:ext cx="5719024" cy="592428"/>
          </a:xfrm>
          <a:prstGeom prst="rect">
            <a:avLst/>
          </a:prstGeom>
        </p:spPr>
      </p:pic>
      <p:pic>
        <p:nvPicPr>
          <p:cNvPr id="7" name="Graphic 6" descr="equation">
            <a:extLst>
              <a:ext uri="{FF2B5EF4-FFF2-40B4-BE49-F238E27FC236}">
                <a16:creationId xmlns:a16="http://schemas.microsoft.com/office/drawing/2014/main" id="{27CA5035-DD20-4C53-AF07-46BDEAC9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2231" y="5171337"/>
            <a:ext cx="5678241" cy="5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26C2-544B-8635-F672-D5739B9A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68AB9-441A-8298-8DC1-20DAB25D3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Step 6 : Go to step 3 and repeat until step size is very small or you reach max epochs.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333ED-F314-62FB-E424-15DA85D2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5C5B-5C75-4990-83E4-72D4DF5A8A54}" type="datetime1"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6F275-9A43-03D1-56DF-746AA273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374511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4A71-7237-91B8-53A5-369A464E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minima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69D574-D089-DC71-578F-C9A15A553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7073" y="2478088"/>
            <a:ext cx="5325816" cy="36941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FF45-215D-E999-A1DE-EB362F80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7FB7-182D-476A-B982-81E573F4C2C5}" type="datetime1"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282AA-F726-EE71-5A49-347EDBBD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SWETHA C S</a:t>
            </a:r>
          </a:p>
        </p:txBody>
      </p:sp>
    </p:spTree>
    <p:extLst>
      <p:ext uri="{BB962C8B-B14F-4D97-AF65-F5344CB8AC3E}">
        <p14:creationId xmlns:p14="http://schemas.microsoft.com/office/powerpoint/2010/main" val="354542334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AccentBoxVTI</vt:lpstr>
      <vt:lpstr>GRADIENT DESCENT</vt:lpstr>
      <vt:lpstr>What is Gradient Descent</vt:lpstr>
      <vt:lpstr>Cost function of Linear Regression</vt:lpstr>
      <vt:lpstr>Algorithm</vt:lpstr>
      <vt:lpstr>Partial derivate of L wrt m and b</vt:lpstr>
      <vt:lpstr>PowerPoint Presentation</vt:lpstr>
      <vt:lpstr>PowerPoint Presentation</vt:lpstr>
      <vt:lpstr>PowerPoint Presentation</vt:lpstr>
      <vt:lpstr>Global minima</vt:lpstr>
      <vt:lpstr>PowerPoint Presentation</vt:lpstr>
      <vt:lpstr>Types of Gradient Descent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217</cp:revision>
  <dcterms:created xsi:type="dcterms:W3CDTF">2025-04-26T06:29:31Z</dcterms:created>
  <dcterms:modified xsi:type="dcterms:W3CDTF">2025-04-26T07:58:56Z</dcterms:modified>
</cp:coreProperties>
</file>